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Default Extension="doc" ContentType="application/msword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56" r:id="rId2"/>
    <p:sldId id="258" r:id="rId3"/>
    <p:sldId id="260" r:id="rId4"/>
    <p:sldId id="262" r:id="rId5"/>
    <p:sldId id="264" r:id="rId6"/>
    <p:sldId id="266" r:id="rId7"/>
    <p:sldId id="268" r:id="rId8"/>
    <p:sldId id="270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72" r:id="rId18"/>
    <p:sldId id="274" r:id="rId19"/>
    <p:sldId id="285" r:id="rId20"/>
    <p:sldId id="287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9" r:id="rId31"/>
    <p:sldId id="301" r:id="rId32"/>
    <p:sldId id="303" r:id="rId33"/>
    <p:sldId id="304" r:id="rId34"/>
    <p:sldId id="306" r:id="rId35"/>
    <p:sldId id="307" r:id="rId36"/>
    <p:sldId id="311" r:id="rId37"/>
    <p:sldId id="313" r:id="rId38"/>
    <p:sldId id="315" r:id="rId39"/>
    <p:sldId id="317" r:id="rId40"/>
    <p:sldId id="319" r:id="rId41"/>
    <p:sldId id="321" r:id="rId42"/>
    <p:sldId id="323" r:id="rId43"/>
    <p:sldId id="325" r:id="rId44"/>
    <p:sldId id="327" r:id="rId45"/>
    <p:sldId id="329" r:id="rId46"/>
    <p:sldId id="331" r:id="rId47"/>
    <p:sldId id="332" r:id="rId48"/>
    <p:sldId id="333" r:id="rId49"/>
    <p:sldId id="334" r:id="rId50"/>
    <p:sldId id="335" r:id="rId51"/>
    <p:sldId id="336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96C82-0722-41A9-83B5-AEE77AE6C3A3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12A12-DD5D-4DCF-AADE-5A7D0EDF24A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6A70F5-645E-4BA5-8B46-47050D32FCEB}" type="slidenum">
              <a:rPr lang="en-GB" smtClean="0"/>
              <a:pPr/>
              <a:t>2</a:t>
            </a:fld>
            <a:endParaRPr lang="en-GB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12700" cap="sq">
            <a:miter lim="800000"/>
            <a:headEnd type="none" w="sm" len="sm"/>
            <a:tailEnd type="none" w="sm" len="sm"/>
          </a:ln>
        </p:spPr>
        <p:txBody>
          <a:bodyPr/>
          <a:lstStyle/>
          <a:p>
            <a:fld id="{055CE99E-6A4F-4A5F-AF98-917AC7C24B3D}" type="slidenum">
              <a:rPr lang="en-US" altLang="en-US"/>
              <a:pPr/>
              <a:t>50</a:t>
            </a:fld>
            <a:endParaRPr lang="en-US" alt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9CB5DA-533F-4BA0-8E6F-EE0EB81AB2BA}" type="slidenum">
              <a:rPr lang="en-GB" smtClean="0"/>
              <a:pPr/>
              <a:t>3</a:t>
            </a:fld>
            <a:endParaRPr lang="en-GB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BF8DAD-3773-4C23-8395-9F3BBD753035}" type="slidenum">
              <a:rPr lang="en-GB" smtClean="0"/>
              <a:pPr/>
              <a:t>4</a:t>
            </a:fld>
            <a:endParaRPr lang="en-GB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12700" cap="sq">
            <a:miter lim="800000"/>
            <a:headEnd type="none" w="sm" len="sm"/>
            <a:tailEnd type="none" w="sm" len="sm"/>
          </a:ln>
        </p:spPr>
        <p:txBody>
          <a:bodyPr/>
          <a:lstStyle/>
          <a:p>
            <a:fld id="{912CFDA6-A0DA-4FB3-88C8-935E3BE08972}" type="slidenum">
              <a:rPr lang="en-US" altLang="en-US"/>
              <a:pPr/>
              <a:t>41</a:t>
            </a:fld>
            <a:endParaRPr lang="en-US" alt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12700" cap="sq">
            <a:miter lim="800000"/>
            <a:headEnd type="none" w="sm" len="sm"/>
            <a:tailEnd type="none" w="sm" len="sm"/>
          </a:ln>
        </p:spPr>
        <p:txBody>
          <a:bodyPr/>
          <a:lstStyle/>
          <a:p>
            <a:fld id="{0BA85A6A-D9D1-4DB3-B14F-FA0689A41390}" type="slidenum">
              <a:rPr lang="en-US" altLang="en-US"/>
              <a:pPr/>
              <a:t>43</a:t>
            </a:fld>
            <a:endParaRPr lang="en-US" alt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12700" cap="sq">
            <a:miter lim="800000"/>
            <a:headEnd type="none" w="sm" len="sm"/>
            <a:tailEnd type="none" w="sm" len="sm"/>
          </a:ln>
        </p:spPr>
        <p:txBody>
          <a:bodyPr/>
          <a:lstStyle/>
          <a:p>
            <a:fld id="{37E6491F-BE9A-4CF7-80FF-5F0BC8F6F848}" type="slidenum">
              <a:rPr lang="en-US" altLang="en-US"/>
              <a:pPr/>
              <a:t>44</a:t>
            </a:fld>
            <a:endParaRPr lang="en-US" alt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12700" cap="sq">
            <a:miter lim="800000"/>
            <a:headEnd type="none" w="sm" len="sm"/>
            <a:tailEnd type="none" w="sm" len="sm"/>
          </a:ln>
        </p:spPr>
        <p:txBody>
          <a:bodyPr/>
          <a:lstStyle/>
          <a:p>
            <a:fld id="{AF772FA1-284E-4232-8415-A75AFA33CCA2}" type="slidenum">
              <a:rPr lang="en-US" altLang="en-US"/>
              <a:pPr/>
              <a:t>46</a:t>
            </a:fld>
            <a:endParaRPr lang="en-US" alt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12700" cap="sq">
            <a:miter lim="800000"/>
            <a:headEnd type="none" w="sm" len="sm"/>
            <a:tailEnd type="none" w="sm" len="sm"/>
          </a:ln>
        </p:spPr>
        <p:txBody>
          <a:bodyPr/>
          <a:lstStyle/>
          <a:p>
            <a:fld id="{E449D2B1-EC8F-42D6-AB66-8391F901523E}" type="slidenum">
              <a:rPr lang="en-US" altLang="en-US"/>
              <a:pPr/>
              <a:t>47</a:t>
            </a:fld>
            <a:endParaRPr lang="en-US" alt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12700" cap="sq">
            <a:miter lim="800000"/>
            <a:headEnd type="none" w="sm" len="sm"/>
            <a:tailEnd type="none" w="sm" len="sm"/>
          </a:ln>
        </p:spPr>
        <p:txBody>
          <a:bodyPr/>
          <a:lstStyle/>
          <a:p>
            <a:fld id="{B2951837-DFE7-4D3B-A5F6-821082818322}" type="slidenum">
              <a:rPr lang="en-US" altLang="en-US"/>
              <a:pPr/>
              <a:t>48</a:t>
            </a:fld>
            <a:endParaRPr lang="en-US" alt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B3A7-6769-4D84-B003-DD9C5DF8FB51}" type="datetime1">
              <a:rPr lang="en-US" smtClean="0"/>
              <a:pPr/>
              <a:t>8/21/2019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4236-5DB9-44D1-B49C-BAAA1F2FAD81}" type="datetime1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AA5B1-B3F0-4374-AD48-F0E5855CE067}" type="datetime1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85950"/>
            <a:ext cx="8178800" cy="2009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048125"/>
            <a:ext cx="8178800" cy="2009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318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405AA-8D84-48A0-AD51-8D7154057C49}" type="datetime1">
              <a:rPr lang="en-US" smtClean="0"/>
              <a:pPr>
                <a:defRPr/>
              </a:pPr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293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310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9E772-66C2-44CC-85BF-7FDCF81C9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23E6-4040-45B2-BCAA-9FF65F43008A}" type="datetime1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3095-01C9-49BD-87DA-284530C4AE4E}" type="datetime1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631D-0D7D-4DC4-9095-168C7B5F3D93}" type="datetime1">
              <a:rPr lang="en-US" smtClean="0"/>
              <a:pPr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3C64B-8192-4758-A909-7038140686CB}" type="datetime1">
              <a:rPr lang="en-US" smtClean="0"/>
              <a:pPr/>
              <a:t>8/21/2019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EEA58-D4D7-4383-BB24-FEDD2B99FE88}" type="datetime1">
              <a:rPr lang="en-US" smtClean="0"/>
              <a:pPr/>
              <a:t>8/21/2019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C3DBC-1A69-4148-8FC4-01DC4C015D88}" type="datetime1">
              <a:rPr lang="en-US" smtClean="0"/>
              <a:pPr/>
              <a:t>8/21/2019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0D113-435A-485A-9B12-3E7533F839C5}" type="datetime1">
              <a:rPr lang="en-US" smtClean="0"/>
              <a:pPr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50A8E-C66C-4352-A15E-D1369E2C6275}" type="datetime1">
              <a:rPr lang="en-US" smtClean="0"/>
              <a:pPr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722BDF1-9F83-4067-8ADD-A07DED524683}" type="datetime1">
              <a:rPr lang="en-US" smtClean="0"/>
              <a:pPr/>
              <a:t>8/21/2019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oleObject" Target="../embeddings/Microsoft_Office_Word_97_-_2003_Document1.doc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wmf"/><Relationship Id="rId5" Type="http://schemas.openxmlformats.org/officeDocument/2006/relationships/image" Target="../media/image33.png"/><Relationship Id="rId4" Type="http://schemas.openxmlformats.org/officeDocument/2006/relationships/image" Target="../media/image26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000" dirty="0" smtClean="0"/>
              <a:t>MANAS KUMAR RAY</a:t>
            </a:r>
          </a:p>
          <a:p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</a:rPr>
              <a:t>Department of Computer Application</a:t>
            </a:r>
          </a:p>
          <a:p>
            <a:r>
              <a:rPr lang="en-US" sz="3000" dirty="0" err="1" smtClean="0">
                <a:solidFill>
                  <a:srgbClr val="FF0000"/>
                </a:solidFill>
                <a:latin typeface="Times New Roman" pitchFamily="18" charset="0"/>
              </a:rPr>
              <a:t>B.B.College,Asansol</a:t>
            </a:r>
            <a:endParaRPr lang="en-US" sz="3000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DIGITAL IMAGE </a:t>
            </a:r>
            <a:r>
              <a:rPr smtClean="0"/>
              <a:t>PROCESSING</a:t>
            </a:r>
            <a:br>
              <a:rPr smtClean="0"/>
            </a:br>
            <a:r>
              <a:rPr smtClean="0"/>
              <a:t>Elective 3 (5</a:t>
            </a:r>
            <a:r>
              <a:rPr baseline="30000" smtClean="0"/>
              <a:t>th</a:t>
            </a:r>
            <a:r>
              <a:rPr smtClean="0"/>
              <a:t> Sem.)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Erosion</a:t>
            </a:r>
          </a:p>
        </p:txBody>
      </p:sp>
      <p:sp>
        <p:nvSpPr>
          <p:cNvPr id="2048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FD1738-6F79-4EB9-8040-E212D15A9C7E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10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9244" name="Group 28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09" name="Text Box 29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20510" name="Text Box 41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9260" name="Group 44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35" name="Text Box 68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71"/>
          <p:cNvGrpSpPr>
            <a:grpSpLocks/>
          </p:cNvGrpSpPr>
          <p:nvPr/>
        </p:nvGrpSpPr>
        <p:grpSpPr bwMode="auto">
          <a:xfrm>
            <a:off x="2895600" y="2667000"/>
            <a:ext cx="1828800" cy="1905000"/>
            <a:chOff x="1824" y="1680"/>
            <a:chExt cx="1152" cy="1200"/>
          </a:xfrm>
        </p:grpSpPr>
        <p:sp>
          <p:nvSpPr>
            <p:cNvPr id="20537" name="Rectangle 33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0538" name="Rectangle 32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0539" name="Rectangle 31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0540" name="Line 34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41" name="Line 35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42" name="Line 36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43" name="Line 37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44" name="Line 38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45" name="Line 39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46" name="AutoShape 69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47" name="AutoShape 70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Erosion</a:t>
            </a:r>
          </a:p>
        </p:txBody>
      </p:sp>
      <p:sp>
        <p:nvSpPr>
          <p:cNvPr id="2150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C726A5-F8F2-433C-BE3C-673E6079ACFC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11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10243" name="Group 3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33" name="Text Box 27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21534" name="Text Box 28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10269" name="Group 29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59" name="Text Box 53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505200" y="2667000"/>
            <a:ext cx="1828800" cy="1905000"/>
            <a:chOff x="1824" y="1680"/>
            <a:chExt cx="1152" cy="1200"/>
          </a:xfrm>
        </p:grpSpPr>
        <p:sp>
          <p:nvSpPr>
            <p:cNvPr id="21561" name="Rectangle 55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1562" name="Rectangle 56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1563" name="Rectangle 57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1564" name="Line 58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5" name="Line 59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6" name="Line 60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7" name="Line 61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8" name="Line 62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9" name="Line 63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0" name="AutoShape 64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1" name="AutoShape 65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Erosion</a:t>
            </a:r>
          </a:p>
        </p:txBody>
      </p:sp>
      <p:sp>
        <p:nvSpPr>
          <p:cNvPr id="2355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EE7A84-28B5-4ADE-9442-7559476D2967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12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12291" name="Group 3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581" name="Text Box 27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23582" name="Text Box 28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12317" name="Group 29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607" name="Text Box 53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4724400" y="2667000"/>
            <a:ext cx="1828800" cy="1905000"/>
            <a:chOff x="1824" y="1680"/>
            <a:chExt cx="1152" cy="1200"/>
          </a:xfrm>
        </p:grpSpPr>
        <p:sp>
          <p:nvSpPr>
            <p:cNvPr id="23609" name="Rectangle 55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3610" name="Rectangle 56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3611" name="Rectangle 57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3612" name="Line 58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13" name="Line 59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14" name="Line 60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15" name="Line 61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16" name="Line 62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17" name="Line 63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18" name="AutoShape 64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19" name="AutoShape 65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Erosion</a:t>
            </a:r>
          </a:p>
        </p:txBody>
      </p:sp>
      <p:sp>
        <p:nvSpPr>
          <p:cNvPr id="2458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994A32-F3CB-42FF-8196-B08EEA124D61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13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13315" name="Group 3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605" name="Text Box 27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24606" name="Text Box 28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13341" name="Group 29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631" name="Text Box 53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5334000" y="2667000"/>
            <a:ext cx="1828800" cy="1905000"/>
            <a:chOff x="1824" y="1680"/>
            <a:chExt cx="1152" cy="1200"/>
          </a:xfrm>
        </p:grpSpPr>
        <p:sp>
          <p:nvSpPr>
            <p:cNvPr id="24633" name="Rectangle 55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4634" name="Rectangle 56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4635" name="Rectangle 57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4636" name="Line 58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37" name="Line 59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38" name="Line 60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39" name="Line 61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40" name="Line 62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41" name="Line 63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42" name="AutoShape 64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43" name="AutoShape 65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Erosion</a:t>
            </a:r>
          </a:p>
        </p:txBody>
      </p:sp>
      <p:sp>
        <p:nvSpPr>
          <p:cNvPr id="2560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C32894C-82C9-4BCD-B451-489691A9B82E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14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14339" name="Group 3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629" name="Text Box 27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25630" name="Text Box 28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14365" name="Group 29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655" name="Text Box 53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5943600" y="2667000"/>
            <a:ext cx="1828800" cy="1905000"/>
            <a:chOff x="1824" y="1680"/>
            <a:chExt cx="1152" cy="1200"/>
          </a:xfrm>
        </p:grpSpPr>
        <p:sp>
          <p:nvSpPr>
            <p:cNvPr id="25657" name="Rectangle 55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5658" name="Rectangle 56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5659" name="Rectangle 57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5660" name="Line 58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61" name="Line 59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62" name="Line 60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63" name="Line 61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64" name="Line 62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65" name="Line 63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66" name="AutoShape 64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67" name="AutoShape 65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Erosion</a:t>
            </a:r>
          </a:p>
        </p:txBody>
      </p:sp>
      <p:sp>
        <p:nvSpPr>
          <p:cNvPr id="2662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2B59EE-EBD5-49C6-BA36-953FDD0C75EF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15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15363" name="Group 3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3" name="Text Box 27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26654" name="Text Box 28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15389" name="Group 29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79" name="Text Box 53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6553200" y="2667000"/>
            <a:ext cx="1828800" cy="1905000"/>
            <a:chOff x="1824" y="1680"/>
            <a:chExt cx="1152" cy="1200"/>
          </a:xfrm>
        </p:grpSpPr>
        <p:sp>
          <p:nvSpPr>
            <p:cNvPr id="26681" name="Rectangle 55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6682" name="Rectangle 56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6683" name="Rectangle 57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6684" name="Line 58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85" name="Line 59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86" name="Line 60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87" name="Line 61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88" name="Line 62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89" name="Line 63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90" name="AutoShape 64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91" name="AutoShape 65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Erosion</a:t>
            </a:r>
          </a:p>
        </p:txBody>
      </p:sp>
      <p:sp>
        <p:nvSpPr>
          <p:cNvPr id="2765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046558-72C4-443F-8A7D-5C457AAF19ED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16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16387" name="Group 3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677" name="Text Box 27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27678" name="Text Box 28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16413" name="Group 29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03" name="Text Box 53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7162800" y="2667000"/>
            <a:ext cx="1828800" cy="1905000"/>
            <a:chOff x="1824" y="1680"/>
            <a:chExt cx="1152" cy="1200"/>
          </a:xfrm>
        </p:grpSpPr>
        <p:sp>
          <p:nvSpPr>
            <p:cNvPr id="27705" name="Rectangle 55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7706" name="Rectangle 56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7707" name="Rectangle 57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27708" name="Line 58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9" name="Line 59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0" name="Line 60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1" name="Line 61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2" name="Line 62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3" name="Line 63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4" name="AutoShape 64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15" name="AutoShape 65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Erosion on Gray Value Images</a:t>
            </a:r>
          </a:p>
        </p:txBody>
      </p:sp>
      <p:sp>
        <p:nvSpPr>
          <p:cNvPr id="34819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Images get darker!</a:t>
            </a:r>
          </a:p>
        </p:txBody>
      </p:sp>
      <p:sp>
        <p:nvSpPr>
          <p:cNvPr id="3482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E166DA4-29DB-4029-895C-F4D22F91A3AE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17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pic>
        <p:nvPicPr>
          <p:cNvPr id="34822" name="Picture 7" descr="blb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209800"/>
            <a:ext cx="33909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blb1ero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2209800"/>
            <a:ext cx="33909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4" name="AutoShape 9"/>
          <p:cNvSpPr>
            <a:spLocks noChangeArrowheads="1"/>
          </p:cNvSpPr>
          <p:nvPr/>
        </p:nvSpPr>
        <p:spPr bwMode="auto">
          <a:xfrm>
            <a:off x="4191000" y="3048000"/>
            <a:ext cx="762000" cy="533400"/>
          </a:xfrm>
          <a:prstGeom prst="rightArrow">
            <a:avLst>
              <a:gd name="adj1" fmla="val 50000"/>
              <a:gd name="adj2" fmla="val 3571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Counting Coins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Counting coins is difficult because they touch each other</a:t>
            </a:r>
          </a:p>
          <a:p>
            <a:pPr eaLnBrk="1" hangingPunct="1"/>
            <a:r>
              <a:rPr lang="en-US" dirty="0" smtClean="0"/>
              <a:t>Solution:  Erosion separates them</a:t>
            </a:r>
          </a:p>
        </p:txBody>
      </p:sp>
      <p:sp>
        <p:nvSpPr>
          <p:cNvPr id="3584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EEBE41D-DCD6-443E-AFBD-E9AA7CFC6D51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18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pic>
        <p:nvPicPr>
          <p:cNvPr id="35846" name="Picture 4" descr="mon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4264025"/>
            <a:ext cx="2413000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5" descr="mon1thr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4264025"/>
            <a:ext cx="2422525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6" descr="mon1ero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4264025"/>
            <a:ext cx="2422525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Dilation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b="1" dirty="0" smtClean="0"/>
              <a:t>Dilation</a:t>
            </a:r>
            <a:r>
              <a:rPr lang="en-US" sz="2800" dirty="0" smtClean="0"/>
              <a:t> is the set of all points in the image, where the structuring element “touches” the foreground.</a:t>
            </a:r>
          </a:p>
          <a:p>
            <a:pPr eaLnBrk="1" hangingPunct="1"/>
            <a:r>
              <a:rPr lang="en-US" sz="2800" dirty="0" smtClean="0"/>
              <a:t>Consider each pixel in the input image</a:t>
            </a:r>
          </a:p>
          <a:p>
            <a:pPr lvl="1" eaLnBrk="1" hangingPunct="1"/>
            <a:r>
              <a:rPr lang="en-US" sz="2400" dirty="0" smtClean="0"/>
              <a:t>If the structuring element touches the foreground image, write a “1” at the origin of the structuring element!</a:t>
            </a:r>
          </a:p>
          <a:p>
            <a:pPr lvl="1"/>
            <a:r>
              <a:rPr lang="en-US" dirty="0" smtClean="0">
                <a:ea typeface="ＭＳ Ｐゴシック" pitchFamily="-106" charset="-128"/>
              </a:rPr>
              <a:t>Dilation enlarges foreground, shrinks background</a:t>
            </a:r>
            <a:endParaRPr lang="en-US" sz="2400" dirty="0" smtClean="0"/>
          </a:p>
          <a:p>
            <a:pPr eaLnBrk="1" hangingPunct="1"/>
            <a:r>
              <a:rPr lang="en-US" sz="2800" b="1" dirty="0" smtClean="0"/>
              <a:t>Input:</a:t>
            </a:r>
          </a:p>
          <a:p>
            <a:pPr lvl="1" eaLnBrk="1" hangingPunct="1"/>
            <a:r>
              <a:rPr lang="en-US" sz="2400" b="1" dirty="0" smtClean="0"/>
              <a:t>Binary Image</a:t>
            </a:r>
          </a:p>
          <a:p>
            <a:pPr lvl="1" eaLnBrk="1" hangingPunct="1"/>
            <a:r>
              <a:rPr lang="en-US" sz="2400" b="1" dirty="0" smtClean="0"/>
              <a:t>Structuring Element, containing only 1s!!</a:t>
            </a:r>
          </a:p>
          <a:p>
            <a:pPr lvl="1" eaLnBrk="1" hangingPunct="1"/>
            <a:endParaRPr lang="en-US" sz="2400" dirty="0" smtClean="0"/>
          </a:p>
        </p:txBody>
      </p:sp>
      <p:sp>
        <p:nvSpPr>
          <p:cNvPr id="3891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4398EE-74AD-4D77-8BA9-960C121B48D5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19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Image definition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905000"/>
            <a:ext cx="8178800" cy="4152900"/>
          </a:xfrm>
        </p:spPr>
        <p:txBody>
          <a:bodyPr/>
          <a:lstStyle/>
          <a:p>
            <a:pPr eaLnBrk="1" hangingPunct="1"/>
            <a:r>
              <a:rPr lang="en-GB" sz="2400" smtClean="0"/>
              <a:t>Image definition:</a:t>
            </a:r>
          </a:p>
          <a:p>
            <a:pPr lvl="1" eaLnBrk="1" hangingPunct="1"/>
            <a:r>
              <a:rPr lang="en-GB" sz="2000" smtClean="0"/>
              <a:t>A 2D function obtained by sensing a scene</a:t>
            </a:r>
          </a:p>
          <a:p>
            <a:pPr lvl="1" eaLnBrk="1" hangingPunct="1"/>
            <a:r>
              <a:rPr lang="en-GB" sz="2000" smtClean="0"/>
              <a:t>F(x,y), F(x</a:t>
            </a:r>
            <a:r>
              <a:rPr lang="en-GB" sz="2000" baseline="-25000" smtClean="0"/>
              <a:t>1</a:t>
            </a:r>
            <a:r>
              <a:rPr lang="en-GB" sz="2000" smtClean="0"/>
              <a:t>,x</a:t>
            </a:r>
            <a:r>
              <a:rPr lang="en-GB" sz="2000" baseline="-25000" smtClean="0"/>
              <a:t>2</a:t>
            </a:r>
            <a:r>
              <a:rPr lang="en-GB" sz="2000" smtClean="0"/>
              <a:t>), F(</a:t>
            </a:r>
            <a:r>
              <a:rPr lang="en-GB" sz="2000" u="sng" smtClean="0"/>
              <a:t>x</a:t>
            </a:r>
            <a:r>
              <a:rPr lang="en-GB" sz="2000" smtClean="0"/>
              <a:t>)</a:t>
            </a:r>
          </a:p>
          <a:p>
            <a:pPr lvl="1" eaLnBrk="1" hangingPunct="1"/>
            <a:r>
              <a:rPr lang="en-GB" sz="2000" smtClean="0"/>
              <a:t>F	- intensity, grey level</a:t>
            </a:r>
          </a:p>
          <a:p>
            <a:pPr lvl="1" eaLnBrk="1" hangingPunct="1"/>
            <a:r>
              <a:rPr lang="en-GB" sz="2000" smtClean="0"/>
              <a:t>x,y - spatial co-ordinates</a:t>
            </a:r>
          </a:p>
          <a:p>
            <a:pPr eaLnBrk="1" hangingPunct="1"/>
            <a:r>
              <a:rPr lang="en-GB" sz="2000" smtClean="0"/>
              <a:t>No. of grey levels, 	L = 2</a:t>
            </a:r>
            <a:r>
              <a:rPr lang="en-GB" sz="2000" baseline="30000" smtClean="0"/>
              <a:t>B</a:t>
            </a:r>
            <a:endParaRPr lang="en-GB" sz="2000" smtClean="0"/>
          </a:p>
          <a:p>
            <a:pPr eaLnBrk="1" hangingPunct="1"/>
            <a:r>
              <a:rPr lang="en-GB" sz="2000" smtClean="0"/>
              <a:t>B = no. of bits</a:t>
            </a:r>
          </a:p>
          <a:p>
            <a:pPr eaLnBrk="1" hangingPunct="1"/>
            <a:endParaRPr lang="en-US" sz="2800" smtClean="0"/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-1752600" y="4953000"/>
          <a:ext cx="10591800" cy="1708150"/>
        </p:xfrm>
        <a:graphic>
          <a:graphicData uri="http://schemas.openxmlformats.org/presentationml/2006/ole">
            <p:oleObj spid="_x0000_s1026" name="Document" r:id="rId4" imgW="5630040" imgH="907920" progId="Word.Document.8">
              <p:embed/>
            </p:oleObj>
          </a:graphicData>
        </a:graphic>
      </p:graphicFrame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2965450" y="1295400"/>
          <a:ext cx="7778750" cy="5162550"/>
        </p:xfrm>
        <a:graphic>
          <a:graphicData uri="http://schemas.openxmlformats.org/presentationml/2006/ole">
            <p:oleObj spid="_x0000_s1027" name="Microsoft Draw Drawing" r:id="rId5" imgW="4717440" imgH="31402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Example: Dilation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pPr eaLnBrk="1" hangingPunct="1"/>
            <a:r>
              <a:rPr lang="en-US" b="1" dirty="0" smtClean="0"/>
              <a:t>Dilation</a:t>
            </a:r>
            <a:r>
              <a:rPr lang="en-US" dirty="0" smtClean="0"/>
              <a:t> is an important morphological operation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Applied </a:t>
            </a:r>
            <a:r>
              <a:rPr lang="en-US" b="1" dirty="0" smtClean="0"/>
              <a:t>Structuring Element</a:t>
            </a:r>
            <a:r>
              <a:rPr lang="en-US" dirty="0" smtClean="0"/>
              <a:t>:</a:t>
            </a:r>
          </a:p>
        </p:txBody>
      </p:sp>
      <p:sp>
        <p:nvSpPr>
          <p:cNvPr id="3789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34EE1B8-F986-4642-AAF6-A5C732D3EB5C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20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pic>
        <p:nvPicPr>
          <p:cNvPr id="37894" name="Picture 5" descr="kern3x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5105400"/>
            <a:ext cx="38100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6" descr="diltb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38450" y="2211388"/>
            <a:ext cx="554355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Dilation</a:t>
            </a:r>
          </a:p>
        </p:txBody>
      </p:sp>
      <p:sp>
        <p:nvSpPr>
          <p:cNvPr id="3994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4404513-53AC-409D-8B4C-1F04FB36791E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21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27651" name="Group 3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965" name="Text Box 27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39966" name="Text Box 28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27677" name="Group 29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991" name="Text Box 53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2895600" y="2667000"/>
            <a:ext cx="1828800" cy="1905000"/>
            <a:chOff x="1824" y="1680"/>
            <a:chExt cx="1152" cy="1200"/>
          </a:xfrm>
        </p:grpSpPr>
        <p:sp>
          <p:nvSpPr>
            <p:cNvPr id="39993" name="Rectangle 55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39994" name="Rectangle 56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39995" name="Rectangle 57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39996" name="Line 58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7" name="Line 59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8" name="Line 60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9" name="Line 61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0" name="Line 62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1" name="Line 63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2" name="AutoShape 64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003" name="AutoShape 65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Dilation</a:t>
            </a:r>
          </a:p>
        </p:txBody>
      </p:sp>
      <p:sp>
        <p:nvSpPr>
          <p:cNvPr id="4096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EFA7EB4-5B6F-4F5F-A158-E7EBF37B6FB6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22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28675" name="Group 3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0989" name="Text Box 27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40990" name="Text Box 28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28701" name="Group 29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015" name="Text Box 53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505200" y="2667000"/>
            <a:ext cx="1828800" cy="1905000"/>
            <a:chOff x="1824" y="1680"/>
            <a:chExt cx="1152" cy="1200"/>
          </a:xfrm>
        </p:grpSpPr>
        <p:sp>
          <p:nvSpPr>
            <p:cNvPr id="41017" name="Rectangle 55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1018" name="Rectangle 56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1019" name="Rectangle 57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1020" name="Line 58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1" name="Line 59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2" name="Line 60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3" name="Line 61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4" name="Line 62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5" name="Line 63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6" name="AutoShape 64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7" name="AutoShape 65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Dilation</a:t>
            </a:r>
          </a:p>
        </p:txBody>
      </p:sp>
      <p:sp>
        <p:nvSpPr>
          <p:cNvPr id="4198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1EA198F-A988-4D71-834F-9F5425397774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23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29699" name="Group 3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013" name="Text Box 27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42014" name="Text Box 28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29725" name="Group 29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039" name="Text Box 53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4114800" y="2667000"/>
            <a:ext cx="1828800" cy="1905000"/>
            <a:chOff x="1824" y="1680"/>
            <a:chExt cx="1152" cy="1200"/>
          </a:xfrm>
        </p:grpSpPr>
        <p:sp>
          <p:nvSpPr>
            <p:cNvPr id="42041" name="Rectangle 55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2042" name="Rectangle 56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2043" name="Rectangle 57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2044" name="Line 58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5" name="Line 59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6" name="Line 60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7" name="Line 61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8" name="Line 62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9" name="Line 63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50" name="AutoShape 64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1" name="AutoShape 65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Dilation</a:t>
            </a:r>
          </a:p>
        </p:txBody>
      </p:sp>
      <p:sp>
        <p:nvSpPr>
          <p:cNvPr id="4301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48378F9-3A3F-4B65-8361-B2ED8CC4C46D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24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30723" name="Group 3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037" name="Text Box 27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43038" name="Text Box 28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30749" name="Group 29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063" name="Text Box 53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4724400" y="2667000"/>
            <a:ext cx="1828800" cy="1905000"/>
            <a:chOff x="1824" y="1680"/>
            <a:chExt cx="1152" cy="1200"/>
          </a:xfrm>
        </p:grpSpPr>
        <p:sp>
          <p:nvSpPr>
            <p:cNvPr id="43065" name="Rectangle 55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3066" name="Rectangle 56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3067" name="Rectangle 57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3068" name="Line 58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69" name="Line 59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70" name="Line 60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71" name="Line 61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72" name="Line 62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73" name="Line 63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74" name="AutoShape 64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75" name="AutoShape 65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Dilation</a:t>
            </a:r>
          </a:p>
        </p:txBody>
      </p:sp>
      <p:sp>
        <p:nvSpPr>
          <p:cNvPr id="4403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706FCC-EE7E-41D8-B627-081263D65CFA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25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31747" name="Group 3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061" name="Text Box 27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44062" name="Text Box 28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31773" name="Group 29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087" name="Text Box 53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5334000" y="2667000"/>
            <a:ext cx="1828800" cy="1905000"/>
            <a:chOff x="1824" y="1680"/>
            <a:chExt cx="1152" cy="1200"/>
          </a:xfrm>
        </p:grpSpPr>
        <p:sp>
          <p:nvSpPr>
            <p:cNvPr id="44089" name="Rectangle 55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4090" name="Rectangle 56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4091" name="Rectangle 57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4092" name="Line 58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93" name="Line 59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94" name="Line 60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95" name="Line 61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96" name="Line 62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97" name="Line 63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98" name="AutoShape 64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99" name="AutoShape 65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Dilation</a:t>
            </a:r>
          </a:p>
        </p:txBody>
      </p:sp>
      <p:sp>
        <p:nvSpPr>
          <p:cNvPr id="4506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3B725E-48E9-4BA2-8470-F5A5327906A6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26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32771" name="Group 3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5085" name="Text Box 27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45086" name="Text Box 28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32797" name="Group 29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5111" name="Text Box 53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5943600" y="2667000"/>
            <a:ext cx="1828800" cy="1905000"/>
            <a:chOff x="1824" y="1680"/>
            <a:chExt cx="1152" cy="1200"/>
          </a:xfrm>
        </p:grpSpPr>
        <p:sp>
          <p:nvSpPr>
            <p:cNvPr id="45113" name="Rectangle 55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5114" name="Rectangle 56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5115" name="Rectangle 57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5116" name="Line 58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7" name="Line 59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8" name="Line 60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9" name="Line 61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20" name="Line 62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21" name="Line 63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22" name="AutoShape 64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23" name="AutoShape 65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Dilation</a:t>
            </a:r>
          </a:p>
        </p:txBody>
      </p:sp>
      <p:sp>
        <p:nvSpPr>
          <p:cNvPr id="4608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D3EFC0-D785-4916-BE4A-34E9905203E4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27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33795" name="Group 3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109" name="Text Box 27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46110" name="Text Box 28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33821" name="Group 29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135" name="Text Box 53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6553200" y="2667000"/>
            <a:ext cx="1828800" cy="1905000"/>
            <a:chOff x="1824" y="1680"/>
            <a:chExt cx="1152" cy="1200"/>
          </a:xfrm>
        </p:grpSpPr>
        <p:sp>
          <p:nvSpPr>
            <p:cNvPr id="46137" name="Rectangle 55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6138" name="Rectangle 56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6139" name="Rectangle 57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6140" name="Line 58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41" name="Line 59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42" name="Line 60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43" name="Line 61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44" name="Line 62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45" name="Line 63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46" name="AutoShape 64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47" name="AutoShape 65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for Dilation</a:t>
            </a:r>
          </a:p>
        </p:txBody>
      </p:sp>
      <p:sp>
        <p:nvSpPr>
          <p:cNvPr id="4710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63B3347-19F4-4D38-9BCB-CFA850131247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28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graphicFrame>
        <p:nvGraphicFramePr>
          <p:cNvPr id="34819" name="Group 3"/>
          <p:cNvGraphicFramePr>
            <a:graphicFrameLocks noGrp="1"/>
          </p:cNvGraphicFramePr>
          <p:nvPr/>
        </p:nvGraphicFramePr>
        <p:xfrm>
          <a:off x="2895600" y="2057400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7133" name="Text Box 27"/>
          <p:cNvSpPr txBox="1">
            <a:spLocks noChangeArrowheads="1"/>
          </p:cNvSpPr>
          <p:nvPr/>
        </p:nvSpPr>
        <p:spPr bwMode="auto">
          <a:xfrm>
            <a:off x="517525" y="2022475"/>
            <a:ext cx="164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Input image</a:t>
            </a:r>
          </a:p>
        </p:txBody>
      </p:sp>
      <p:sp>
        <p:nvSpPr>
          <p:cNvPr id="47134" name="Text Box 28"/>
          <p:cNvSpPr txBox="1">
            <a:spLocks noChangeArrowheads="1"/>
          </p:cNvSpPr>
          <p:nvPr/>
        </p:nvSpPr>
        <p:spPr bwMode="auto">
          <a:xfrm>
            <a:off x="76200" y="3276600"/>
            <a:ext cx="264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Structuring Element</a:t>
            </a:r>
          </a:p>
        </p:txBody>
      </p:sp>
      <p:graphicFrame>
        <p:nvGraphicFramePr>
          <p:cNvPr id="34845" name="Group 29"/>
          <p:cNvGraphicFramePr>
            <a:graphicFrameLocks noGrp="1"/>
          </p:cNvGraphicFramePr>
          <p:nvPr/>
        </p:nvGraphicFramePr>
        <p:xfrm>
          <a:off x="2895600" y="4740275"/>
          <a:ext cx="6096000" cy="51816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-106" charset="0"/>
                          <a:ea typeface="ＭＳ Ｐゴシック" pitchFamily="-106" charset="-128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-106" charset="0"/>
                        <a:ea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7159" name="Text Box 53"/>
          <p:cNvSpPr txBox="1">
            <a:spLocks noChangeArrowheads="1"/>
          </p:cNvSpPr>
          <p:nvPr/>
        </p:nvSpPr>
        <p:spPr bwMode="auto">
          <a:xfrm>
            <a:off x="457200" y="47656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Output Image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7162800" y="2667000"/>
            <a:ext cx="1828800" cy="1905000"/>
            <a:chOff x="1824" y="1680"/>
            <a:chExt cx="1152" cy="1200"/>
          </a:xfrm>
        </p:grpSpPr>
        <p:sp>
          <p:nvSpPr>
            <p:cNvPr id="47161" name="Rectangle 55"/>
            <p:cNvSpPr>
              <a:spLocks noChangeArrowheads="1"/>
            </p:cNvSpPr>
            <p:nvPr/>
          </p:nvSpPr>
          <p:spPr bwMode="auto">
            <a:xfrm>
              <a:off x="2592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7162" name="Rectangle 56"/>
            <p:cNvSpPr>
              <a:spLocks noChangeArrowheads="1"/>
            </p:cNvSpPr>
            <p:nvPr/>
          </p:nvSpPr>
          <p:spPr bwMode="auto">
            <a:xfrm>
              <a:off x="2208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7163" name="Rectangle 57"/>
            <p:cNvSpPr>
              <a:spLocks noChangeArrowheads="1"/>
            </p:cNvSpPr>
            <p:nvPr/>
          </p:nvSpPr>
          <p:spPr bwMode="auto">
            <a:xfrm>
              <a:off x="1824" y="2032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47164" name="Line 58"/>
            <p:cNvSpPr>
              <a:spLocks noChangeShapeType="1"/>
            </p:cNvSpPr>
            <p:nvPr/>
          </p:nvSpPr>
          <p:spPr bwMode="auto">
            <a:xfrm>
              <a:off x="1824" y="2032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65" name="Line 59"/>
            <p:cNvSpPr>
              <a:spLocks noChangeShapeType="1"/>
            </p:cNvSpPr>
            <p:nvPr/>
          </p:nvSpPr>
          <p:spPr bwMode="auto">
            <a:xfrm>
              <a:off x="1824" y="240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66" name="Line 60"/>
            <p:cNvSpPr>
              <a:spLocks noChangeShapeType="1"/>
            </p:cNvSpPr>
            <p:nvPr/>
          </p:nvSpPr>
          <p:spPr bwMode="auto">
            <a:xfrm>
              <a:off x="1824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67" name="Line 61"/>
            <p:cNvSpPr>
              <a:spLocks noChangeShapeType="1"/>
            </p:cNvSpPr>
            <p:nvPr/>
          </p:nvSpPr>
          <p:spPr bwMode="auto">
            <a:xfrm>
              <a:off x="2208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68" name="Line 62"/>
            <p:cNvSpPr>
              <a:spLocks noChangeShapeType="1"/>
            </p:cNvSpPr>
            <p:nvPr/>
          </p:nvSpPr>
          <p:spPr bwMode="auto">
            <a:xfrm>
              <a:off x="2592" y="2032"/>
              <a:ext cx="0" cy="3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69" name="Line 63"/>
            <p:cNvSpPr>
              <a:spLocks noChangeShapeType="1"/>
            </p:cNvSpPr>
            <p:nvPr/>
          </p:nvSpPr>
          <p:spPr bwMode="auto">
            <a:xfrm>
              <a:off x="2976" y="2032"/>
              <a:ext cx="0" cy="3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70" name="AutoShape 64"/>
            <p:cNvSpPr>
              <a:spLocks noChangeArrowheads="1"/>
            </p:cNvSpPr>
            <p:nvPr/>
          </p:nvSpPr>
          <p:spPr bwMode="auto">
            <a:xfrm>
              <a:off x="2256" y="2496"/>
              <a:ext cx="240" cy="384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71" name="AutoShape 65"/>
            <p:cNvSpPr>
              <a:spLocks noChangeArrowheads="1"/>
            </p:cNvSpPr>
            <p:nvPr/>
          </p:nvSpPr>
          <p:spPr bwMode="auto">
            <a:xfrm>
              <a:off x="2256" y="1680"/>
              <a:ext cx="240" cy="288"/>
            </a:xfrm>
            <a:prstGeom prst="downArrow">
              <a:avLst>
                <a:gd name="adj1" fmla="val 50000"/>
                <a:gd name="adj2" fmla="val 3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Dilation Example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5257800"/>
            <a:ext cx="7772400" cy="838200"/>
          </a:xfrm>
        </p:spPr>
        <p:txBody>
          <a:bodyPr/>
          <a:lstStyle/>
          <a:p>
            <a:pPr eaLnBrk="1" hangingPunct="1"/>
            <a:r>
              <a:rPr lang="en-GB" smtClean="0"/>
              <a:t>Image get lighter, more uniform intensity</a:t>
            </a:r>
          </a:p>
        </p:txBody>
      </p:sp>
      <p:sp>
        <p:nvSpPr>
          <p:cNvPr id="481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EABE14-D970-4AF5-8CA1-BD358A082728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29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pic>
        <p:nvPicPr>
          <p:cNvPr id="48134" name="Picture 4" descr="wdg2thr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362200"/>
            <a:ext cx="3382963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5" name="AutoShape 6"/>
          <p:cNvSpPr>
            <a:spLocks noChangeArrowheads="1"/>
          </p:cNvSpPr>
          <p:nvPr/>
        </p:nvSpPr>
        <p:spPr bwMode="auto">
          <a:xfrm>
            <a:off x="4114800" y="3124200"/>
            <a:ext cx="838200" cy="685800"/>
          </a:xfrm>
          <a:prstGeom prst="rightArrow">
            <a:avLst>
              <a:gd name="adj1" fmla="val 50000"/>
              <a:gd name="adj2" fmla="val 3055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8136" name="Picture 7" descr="wdg2dil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2362200"/>
            <a:ext cx="3382963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Monochromatic images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077200" cy="417195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defRPr/>
            </a:pPr>
            <a:r>
              <a:rPr lang="en-GB" sz="2400" smtClean="0"/>
              <a:t>Image processing - static images - time t is constant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400" smtClean="0"/>
              <a:t>Monochromatic static image - continuous image function f(x,y)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000" smtClean="0"/>
              <a:t>arguments - two co-ordinates (x,y)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400" smtClean="0"/>
              <a:t>Digital image functions - represented by matrices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000" smtClean="0"/>
              <a:t>co-ordinates = integer numbers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000" smtClean="0"/>
              <a:t>Cartesian (horizontal x axis, vertical y axis)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400" b="1" smtClean="0"/>
              <a:t>OR </a:t>
            </a:r>
            <a:r>
              <a:rPr lang="en-GB" sz="2000" smtClean="0"/>
              <a:t>(row, column) matrices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400" smtClean="0"/>
              <a:t>Monochromatic image function range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000" smtClean="0"/>
              <a:t>lowest value - black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000" smtClean="0"/>
              <a:t>highest value - white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400" smtClean="0"/>
              <a:t>Limited brightness values = </a:t>
            </a:r>
            <a:r>
              <a:rPr lang="en-GB" sz="2400" b="1" smtClean="0"/>
              <a:t>gray levels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Dilation on Gray Value Images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More uniform intensity</a:t>
            </a:r>
          </a:p>
        </p:txBody>
      </p:sp>
      <p:sp>
        <p:nvSpPr>
          <p:cNvPr id="501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D2E5B0-582C-4FA4-86A5-1FFA2D2EC4CD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30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pic>
        <p:nvPicPr>
          <p:cNvPr id="50182" name="Picture 4" descr="blb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209800"/>
            <a:ext cx="33909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3" name="AutoShape 6"/>
          <p:cNvSpPr>
            <a:spLocks noChangeArrowheads="1"/>
          </p:cNvSpPr>
          <p:nvPr/>
        </p:nvSpPr>
        <p:spPr bwMode="auto">
          <a:xfrm>
            <a:off x="4191000" y="3048000"/>
            <a:ext cx="762000" cy="533400"/>
          </a:xfrm>
          <a:prstGeom prst="rightArrow">
            <a:avLst>
              <a:gd name="adj1" fmla="val 50000"/>
              <a:gd name="adj2" fmla="val 3571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0184" name="Picture 7" descr="blb1dil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7300" y="2209800"/>
            <a:ext cx="33909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Edge Detection</a:t>
            </a:r>
          </a:p>
        </p:txBody>
      </p:sp>
      <p:sp>
        <p:nvSpPr>
          <p:cNvPr id="51203" name="Rectangle 1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dirty="0" smtClean="0"/>
              <a:t>Edge Detection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dirty="0" smtClean="0"/>
              <a:t>Dilate input image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dirty="0" smtClean="0"/>
              <a:t>Subtract input image from dilated image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dirty="0" smtClean="0"/>
              <a:t>Edges remain</a:t>
            </a:r>
          </a:p>
          <a:p>
            <a:pPr marL="609600" indent="-609600" eaLnBrk="1" hangingPunct="1"/>
            <a:endParaRPr lang="en-US" dirty="0" smtClean="0"/>
          </a:p>
        </p:txBody>
      </p:sp>
      <p:sp>
        <p:nvSpPr>
          <p:cNvPr id="5120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13A6D9F-B285-46CC-9CF4-BE8350E135FE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31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pic>
        <p:nvPicPr>
          <p:cNvPr id="51206" name="Picture 15" descr="wdg2thr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800" y="4419600"/>
            <a:ext cx="2413000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7" name="Picture 16" descr="wdg2dil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4421188"/>
            <a:ext cx="2413000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8" name="Picture 17" descr="wdg2ded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4421188"/>
            <a:ext cx="2413000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Opening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Similar to Erosion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Spot and noise removal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Less destructive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solidFill>
                  <a:srgbClr val="FF0000"/>
                </a:solidFill>
              </a:rPr>
              <a:t>Erosion next dilation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the s</a:t>
            </a:r>
            <a:r>
              <a:rPr lang="en-US" sz="2800" i="1" dirty="0" smtClean="0"/>
              <a:t>ame structuring element for both operations.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Input: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Binary Image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Structuring Element, containing only 1s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dirty="0" smtClean="0"/>
          </a:p>
        </p:txBody>
      </p:sp>
      <p:sp>
        <p:nvSpPr>
          <p:cNvPr id="5427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C614A6A-80F2-4B58-9610-097A15387ECA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32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Opening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Structuring element: 3x3 square</a:t>
            </a:r>
          </a:p>
        </p:txBody>
      </p:sp>
      <p:sp>
        <p:nvSpPr>
          <p:cNvPr id="5632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C99A78-AF04-40ED-BEB1-E8E0F4DFC63F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33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pic>
        <p:nvPicPr>
          <p:cNvPr id="56326" name="Picture 4" descr="openb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3276600"/>
            <a:ext cx="6011863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Closing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Similar to Dilation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Removal of holes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Tends to enlarge regions, shrink background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Closing is defined as a Dilatation, followed by an Erosion </a:t>
            </a:r>
            <a:r>
              <a:rPr lang="en-US" sz="2800" i="1" dirty="0" smtClean="0"/>
              <a:t>using the same structuring element for both operations.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solidFill>
                  <a:srgbClr val="FF0000"/>
                </a:solidFill>
              </a:rPr>
              <a:t>Dilation next erosion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Input: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Binary Image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Structuring Element, containing only 1s</a:t>
            </a:r>
          </a:p>
        </p:txBody>
      </p:sp>
      <p:sp>
        <p:nvSpPr>
          <p:cNvPr id="6246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985911C-092E-4C30-88B2-85A1D8B9C9FA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34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Closing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Structuring element: 3x3 square</a:t>
            </a:r>
          </a:p>
        </p:txBody>
      </p:sp>
      <p:sp>
        <p:nvSpPr>
          <p:cNvPr id="6451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30548A-1D4D-48EE-8153-6BAFBB29679F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35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pic>
        <p:nvPicPr>
          <p:cNvPr id="64518" name="Picture 5" descr="closeb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5275" y="3254375"/>
            <a:ext cx="6011863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Hit-and-Miss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Brief Description</a:t>
            </a:r>
          </a:p>
          <a:p>
            <a:pPr lvl="1"/>
            <a:r>
              <a:rPr lang="en-US" altLang="ko-KR" smtClean="0"/>
              <a:t>General binary morphological operation that can be used to look for particular patterns in an image.</a:t>
            </a:r>
          </a:p>
          <a:p>
            <a:pPr lvl="1"/>
            <a:r>
              <a:rPr lang="en-US" altLang="ko-KR" smtClean="0"/>
              <a:t>A tool for shape detection</a:t>
            </a:r>
          </a:p>
          <a:p>
            <a:pPr lvl="1"/>
            <a:r>
              <a:rPr lang="en-US" altLang="ko-KR" smtClean="0"/>
              <a:t>Basic operation for binary morphology </a:t>
            </a:r>
          </a:p>
          <a:p>
            <a:pPr lvl="2"/>
            <a:r>
              <a:rPr lang="en-US" altLang="ko-KR" smtClean="0"/>
              <a:t>Almost all the other binary morphological operators can be derived from Hit-and-Miss Transform.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Thinning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How It Works</a:t>
            </a:r>
          </a:p>
          <a:p>
            <a:pPr lvl="1">
              <a:lnSpc>
                <a:spcPct val="120000"/>
              </a:lnSpc>
              <a:buFont typeface="Monotype Sorts" pitchFamily="2" charset="2"/>
              <a:buNone/>
            </a:pPr>
            <a:r>
              <a:rPr lang="en-US" altLang="ko-KR" smtClean="0"/>
              <a:t> </a:t>
            </a:r>
          </a:p>
          <a:p>
            <a:pPr lvl="1">
              <a:lnSpc>
                <a:spcPct val="120000"/>
              </a:lnSpc>
            </a:pPr>
            <a:endParaRPr lang="en-US" altLang="ko-KR" smtClean="0"/>
          </a:p>
          <a:p>
            <a:pPr lvl="1">
              <a:lnSpc>
                <a:spcPct val="120000"/>
              </a:lnSpc>
            </a:pPr>
            <a:r>
              <a:rPr lang="en-US" altLang="ko-KR" smtClean="0"/>
              <a:t>Thinning is the dual of thickening.</a:t>
            </a:r>
          </a:p>
          <a:p>
            <a:pPr lvl="2">
              <a:lnSpc>
                <a:spcPct val="120000"/>
              </a:lnSpc>
            </a:pPr>
            <a:r>
              <a:rPr lang="en-US" altLang="ko-KR" smtClean="0"/>
              <a:t>Thickening the foreground is equivalent to thinning the background.</a:t>
            </a:r>
          </a:p>
          <a:p>
            <a:pPr lvl="1">
              <a:lnSpc>
                <a:spcPct val="120000"/>
              </a:lnSpc>
            </a:pPr>
            <a:r>
              <a:rPr lang="en-US" altLang="ko-KR" smtClean="0"/>
              <a:t>The operator is normally applied repeatedly until it causes no further changes to the image.</a:t>
            </a:r>
          </a:p>
        </p:txBody>
      </p:sp>
      <p:sp>
        <p:nvSpPr>
          <p:cNvPr id="47108" name="Rectangle 6"/>
          <p:cNvSpPr>
            <a:spLocks noChangeArrowheads="1"/>
          </p:cNvSpPr>
          <p:nvPr/>
        </p:nvSpPr>
        <p:spPr bwMode="auto">
          <a:xfrm>
            <a:off x="2141538" y="2590800"/>
            <a:ext cx="3562350" cy="4270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defTabSz="762000" eaLnBrk="1" latinLnBrk="1" hangingPunct="1">
              <a:lnSpc>
                <a:spcPct val="110000"/>
              </a:lnSpc>
            </a:pPr>
            <a:r>
              <a:rPr lang="en-US" altLang="ko-KR" sz="2000"/>
              <a:t>A</a:t>
            </a:r>
            <a:r>
              <a:rPr lang="en-US" altLang="ko-KR" sz="2000" b="0" i="0"/>
              <a:t>: image,  B: structuring element</a:t>
            </a:r>
          </a:p>
        </p:txBody>
      </p:sp>
      <p:pic>
        <p:nvPicPr>
          <p:cNvPr id="47109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2209800"/>
            <a:ext cx="41243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5181600"/>
            <a:ext cx="6269038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ko-KR" dirty="0" smtClean="0"/>
              <a:t>Thinning </a:t>
            </a:r>
          </a:p>
        </p:txBody>
      </p:sp>
      <p:pic>
        <p:nvPicPr>
          <p:cNvPr id="4915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7924800" cy="5486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Thickening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2000" smtClean="0"/>
              <a:t>How It Works</a:t>
            </a:r>
          </a:p>
          <a:p>
            <a:pPr lvl="1">
              <a:buFont typeface="Monotype Sorts" pitchFamily="2" charset="2"/>
              <a:buNone/>
            </a:pPr>
            <a:r>
              <a:rPr lang="en-US" altLang="ko-KR" sz="3100" smtClean="0"/>
              <a:t> </a:t>
            </a:r>
          </a:p>
          <a:p>
            <a:pPr lvl="2">
              <a:lnSpc>
                <a:spcPct val="150000"/>
              </a:lnSpc>
            </a:pPr>
            <a:endParaRPr lang="en-US" altLang="ko-KR" sz="1800" smtClean="0"/>
          </a:p>
          <a:p>
            <a:pPr lvl="2">
              <a:lnSpc>
                <a:spcPct val="110000"/>
              </a:lnSpc>
            </a:pPr>
            <a:r>
              <a:rPr lang="en-US" altLang="ko-KR" sz="1800" smtClean="0"/>
              <a:t>The thickened image consists of the original image plus any additional foreground pixels switched on by the hit-and-miss transform.</a:t>
            </a:r>
          </a:p>
          <a:p>
            <a:pPr lvl="1">
              <a:lnSpc>
                <a:spcPct val="110000"/>
              </a:lnSpc>
            </a:pPr>
            <a:r>
              <a:rPr lang="en-US" altLang="ko-KR" sz="2600" smtClean="0"/>
              <a:t>Thickening is the dual of thinning.</a:t>
            </a:r>
          </a:p>
          <a:p>
            <a:pPr lvl="2">
              <a:lnSpc>
                <a:spcPct val="110000"/>
              </a:lnSpc>
            </a:pPr>
            <a:r>
              <a:rPr lang="en-US" altLang="ko-KR" sz="1800" smtClean="0"/>
              <a:t>Thinning the foreground is equivalent to thickening the background.</a:t>
            </a:r>
          </a:p>
          <a:p>
            <a:pPr lvl="1">
              <a:lnSpc>
                <a:spcPct val="110000"/>
              </a:lnSpc>
            </a:pPr>
            <a:r>
              <a:rPr lang="en-US" altLang="ko-KR" sz="2600" smtClean="0"/>
              <a:t>The operator is normally applied repeatedly until it causes no further changes to the image.</a:t>
            </a:r>
          </a:p>
          <a:p>
            <a:pPr lvl="2">
              <a:lnSpc>
                <a:spcPct val="110000"/>
              </a:lnSpc>
            </a:pPr>
            <a:r>
              <a:rPr lang="en-US" altLang="ko-KR" sz="1800" smtClean="0"/>
              <a:t>c.f. The operations may only be applied for a limited number of iterations.</a:t>
            </a:r>
          </a:p>
        </p:txBody>
      </p:sp>
      <p:sp>
        <p:nvSpPr>
          <p:cNvPr id="57348" name="Rectangle 5"/>
          <p:cNvSpPr>
            <a:spLocks noChangeArrowheads="1"/>
          </p:cNvSpPr>
          <p:nvPr/>
        </p:nvSpPr>
        <p:spPr bwMode="auto">
          <a:xfrm>
            <a:off x="2409825" y="2590800"/>
            <a:ext cx="416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762000"/>
            <a:r>
              <a:rPr lang="en-US" altLang="ko-KR" sz="2400"/>
              <a:t>A</a:t>
            </a:r>
            <a:r>
              <a:rPr lang="en-US" altLang="ko-KR" sz="2400" b="0" i="0"/>
              <a:t>: image, B: structuring element</a:t>
            </a:r>
          </a:p>
        </p:txBody>
      </p:sp>
      <p:pic>
        <p:nvPicPr>
          <p:cNvPr id="5734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2209800"/>
            <a:ext cx="394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Chromatic images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Colour</a:t>
            </a:r>
          </a:p>
          <a:p>
            <a:pPr lvl="1" eaLnBrk="1" hangingPunct="1"/>
            <a:r>
              <a:rPr lang="en-GB" smtClean="0"/>
              <a:t>Represented by vector not scalar</a:t>
            </a:r>
          </a:p>
          <a:p>
            <a:pPr lvl="2" eaLnBrk="1" hangingPunct="1"/>
            <a:r>
              <a:rPr lang="en-GB" smtClean="0"/>
              <a:t>Red, Green, Blue (RGB)</a:t>
            </a:r>
          </a:p>
          <a:p>
            <a:pPr lvl="2" eaLnBrk="1" hangingPunct="1"/>
            <a:endParaRPr lang="en-GB" smtClean="0"/>
          </a:p>
          <a:p>
            <a:pPr lvl="1" eaLnBrk="1" hangingPunct="1"/>
            <a:endParaRPr lang="en-GB" smtClean="0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V="1">
            <a:off x="1143000" y="4724400"/>
            <a:ext cx="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1143000" y="60960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flipV="1">
            <a:off x="1143000" y="5181600"/>
            <a:ext cx="914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828800" y="5181600"/>
            <a:ext cx="674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Red</a:t>
            </a:r>
          </a:p>
        </p:txBody>
      </p:sp>
      <p:sp>
        <p:nvSpPr>
          <p:cNvPr id="19464" name="Text Box 9"/>
          <p:cNvSpPr txBox="1">
            <a:spLocks noChangeArrowheads="1"/>
          </p:cNvSpPr>
          <p:nvPr/>
        </p:nvSpPr>
        <p:spPr bwMode="auto">
          <a:xfrm>
            <a:off x="1981200" y="6019800"/>
            <a:ext cx="928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Green</a:t>
            </a:r>
          </a:p>
        </p:txBody>
      </p:sp>
      <p:sp>
        <p:nvSpPr>
          <p:cNvPr id="19465" name="Text Box 23"/>
          <p:cNvSpPr txBox="1">
            <a:spLocks noChangeArrowheads="1"/>
          </p:cNvSpPr>
          <p:nvPr/>
        </p:nvSpPr>
        <p:spPr bwMode="auto">
          <a:xfrm>
            <a:off x="304800" y="4724400"/>
            <a:ext cx="928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Green</a:t>
            </a:r>
          </a:p>
        </p:txBody>
      </p:sp>
      <p:pic>
        <p:nvPicPr>
          <p:cNvPr id="19466" name="Picture 27" descr="huema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2286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Filters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We will mainly focus on two types of filters:</a:t>
            </a:r>
          </a:p>
          <a:p>
            <a:pPr lvl="1"/>
            <a:r>
              <a:rPr lang="en-US" altLang="en-US" dirty="0" smtClean="0"/>
              <a:t>Smoothing (low-pass)</a:t>
            </a:r>
          </a:p>
          <a:p>
            <a:pPr lvl="1"/>
            <a:r>
              <a:rPr lang="en-US" altLang="en-US" dirty="0" smtClean="0"/>
              <a:t>Sharpening (high-pass)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Smoothing Filters (low-pass)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Useful for reducing noise and eliminating small details.</a:t>
            </a:r>
          </a:p>
          <a:p>
            <a:pPr lvl="1">
              <a:defRPr/>
            </a:pPr>
            <a:r>
              <a:rPr lang="en-US" altLang="en-US" dirty="0" smtClean="0"/>
              <a:t>The elements of the mask must be </a:t>
            </a:r>
            <a:r>
              <a:rPr lang="en-US" altLang="en-US" b="1" dirty="0" smtClean="0"/>
              <a:t>positive</a:t>
            </a:r>
            <a:r>
              <a:rPr lang="en-US" altLang="en-US" dirty="0" smtClean="0"/>
              <a:t>.</a:t>
            </a:r>
          </a:p>
          <a:p>
            <a:pPr lvl="1">
              <a:defRPr/>
            </a:pPr>
            <a:r>
              <a:rPr lang="en-US" altLang="en-US" dirty="0" smtClean="0"/>
              <a:t>Sum of mask elements is 1 (after normalization).</a:t>
            </a:r>
          </a:p>
          <a:p>
            <a:pPr lvl="1">
              <a:defRPr/>
            </a:pPr>
            <a:endParaRPr lang="en-US" altLang="en-US" dirty="0" smtClean="0"/>
          </a:p>
          <a:p>
            <a:pPr lvl="1">
              <a:defRPr/>
            </a:pPr>
            <a:endParaRPr lang="en-US" altLang="en-US" dirty="0" smtClean="0"/>
          </a:p>
          <a:p>
            <a:pPr marL="457200" lvl="1" indent="0">
              <a:buFontTx/>
              <a:buNone/>
              <a:defRPr/>
            </a:pPr>
            <a:endParaRPr lang="en-US" altLang="en-US" dirty="0" smtClean="0"/>
          </a:p>
          <a:p>
            <a:pPr lvl="1">
              <a:defRPr/>
            </a:pPr>
            <a:endParaRPr lang="en-US" altLang="en-US" dirty="0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074863" y="3962400"/>
            <a:ext cx="1941512" cy="1554163"/>
            <a:chOff x="1008" y="2998"/>
            <a:chExt cx="1223" cy="979"/>
          </a:xfrm>
        </p:grpSpPr>
        <p:pic>
          <p:nvPicPr>
            <p:cNvPr id="34823" name="Picture 6"/>
            <p:cNvPicPr>
              <a:picLocks noChangeAspect="1" noChangeArrowheads="1"/>
            </p:cNvPicPr>
            <p:nvPr/>
          </p:nvPicPr>
          <p:blipFill>
            <a:blip r:embed="rId3"/>
            <a:srcRect r="68916"/>
            <a:stretch>
              <a:fillRect/>
            </a:stretch>
          </p:blipFill>
          <p:spPr bwMode="auto">
            <a:xfrm>
              <a:off x="1008" y="2998"/>
              <a:ext cx="1223" cy="979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</p:pic>
        <p:sp>
          <p:nvSpPr>
            <p:cNvPr id="34824" name="Text Box 7"/>
            <p:cNvSpPr txBox="1">
              <a:spLocks noChangeArrowheads="1"/>
            </p:cNvSpPr>
            <p:nvPr/>
          </p:nvSpPr>
          <p:spPr bwMode="auto">
            <a:xfrm>
              <a:off x="1248" y="3168"/>
              <a:ext cx="528" cy="19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altLang="en-US" sz="1400">
                  <a:solidFill>
                    <a:schemeClr val="bg2"/>
                  </a:solidFill>
                </a:rPr>
                <a:t>Gaussian</a:t>
              </a:r>
            </a:p>
          </p:txBody>
        </p:sp>
      </p:grpSp>
      <p:pic>
        <p:nvPicPr>
          <p:cNvPr id="3482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94275" y="3900488"/>
            <a:ext cx="1539875" cy="16764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34822" name="Right Arrow 1"/>
          <p:cNvSpPr>
            <a:spLocks noChangeArrowheads="1"/>
          </p:cNvSpPr>
          <p:nvPr/>
        </p:nvSpPr>
        <p:spPr bwMode="auto">
          <a:xfrm>
            <a:off x="4230688" y="4537075"/>
            <a:ext cx="381000" cy="4159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Smoothing filters – Example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3352800"/>
            <a:ext cx="2566988" cy="2209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3"/>
          <a:srcRect l="8536" t="41077" r="67848" b="11176"/>
          <a:stretch>
            <a:fillRect/>
          </a:stretch>
        </p:blipFill>
        <p:spPr bwMode="auto">
          <a:xfrm>
            <a:off x="4800600" y="3352800"/>
            <a:ext cx="2598738" cy="2209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36869" name="Text Box 9"/>
          <p:cNvSpPr txBox="1">
            <a:spLocks noChangeArrowheads="1"/>
          </p:cNvSpPr>
          <p:nvPr/>
        </p:nvSpPr>
        <p:spPr bwMode="auto">
          <a:xfrm>
            <a:off x="5257800" y="2743200"/>
            <a:ext cx="1870075" cy="4000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altLang="en-US" sz="2000"/>
              <a:t>smoothed image</a:t>
            </a:r>
          </a:p>
        </p:txBody>
      </p:sp>
      <p:sp>
        <p:nvSpPr>
          <p:cNvPr id="36870" name="Text Box 10"/>
          <p:cNvSpPr txBox="1">
            <a:spLocks noChangeArrowheads="1"/>
          </p:cNvSpPr>
          <p:nvPr/>
        </p:nvSpPr>
        <p:spPr bwMode="auto">
          <a:xfrm>
            <a:off x="2209800" y="2743200"/>
            <a:ext cx="1400175" cy="4000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altLang="en-US" sz="2000"/>
              <a:t>input image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Sharpening Filters (high-pass)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>
                <a:ea typeface="MS PGothic" pitchFamily="34" charset="-128"/>
              </a:rPr>
              <a:t>Useful for highlighting fine details. </a:t>
            </a:r>
          </a:p>
          <a:p>
            <a:pPr lvl="1"/>
            <a:r>
              <a:rPr lang="en-US" altLang="en-US" dirty="0" smtClean="0"/>
              <a:t>The elements of the mask contain both </a:t>
            </a:r>
            <a:r>
              <a:rPr lang="en-US" altLang="en-US" b="1" dirty="0" smtClean="0"/>
              <a:t>positive</a:t>
            </a:r>
            <a:r>
              <a:rPr lang="en-US" altLang="en-US" dirty="0" smtClean="0"/>
              <a:t> and </a:t>
            </a:r>
            <a:r>
              <a:rPr lang="en-US" altLang="en-US" b="1" dirty="0" smtClean="0"/>
              <a:t>negative</a:t>
            </a:r>
            <a:r>
              <a:rPr lang="en-US" altLang="en-US" dirty="0" smtClean="0"/>
              <a:t> weights.</a:t>
            </a:r>
          </a:p>
          <a:p>
            <a:pPr lvl="1"/>
            <a:r>
              <a:rPr lang="en-US" altLang="en-US" dirty="0" smtClean="0"/>
              <a:t>Sum of mask elements is 0.</a:t>
            </a:r>
          </a:p>
          <a:p>
            <a:pPr lvl="1"/>
            <a:endParaRPr lang="en-US" altLang="en-US" dirty="0" smtClean="0"/>
          </a:p>
          <a:p>
            <a:pPr lvl="1"/>
            <a:endParaRPr lang="en-US" altLang="en-US" dirty="0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219200" y="4329113"/>
            <a:ext cx="4419600" cy="1554162"/>
            <a:chOff x="2208" y="2928"/>
            <a:chExt cx="2784" cy="979"/>
          </a:xfrm>
        </p:grpSpPr>
        <p:pic>
          <p:nvPicPr>
            <p:cNvPr id="37894" name="Picture 6"/>
            <p:cNvPicPr>
              <a:picLocks noChangeAspect="1" noChangeArrowheads="1"/>
            </p:cNvPicPr>
            <p:nvPr/>
          </p:nvPicPr>
          <p:blipFill>
            <a:blip r:embed="rId3"/>
            <a:srcRect l="29279"/>
            <a:stretch>
              <a:fillRect/>
            </a:stretch>
          </p:blipFill>
          <p:spPr bwMode="auto">
            <a:xfrm>
              <a:off x="2208" y="2928"/>
              <a:ext cx="2784" cy="979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</p:pic>
        <p:sp>
          <p:nvSpPr>
            <p:cNvPr id="37895" name="Text Box 8"/>
            <p:cNvSpPr txBox="1">
              <a:spLocks noChangeArrowheads="1"/>
            </p:cNvSpPr>
            <p:nvPr/>
          </p:nvSpPr>
          <p:spPr bwMode="auto">
            <a:xfrm>
              <a:off x="2208" y="3072"/>
              <a:ext cx="696" cy="326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altLang="en-US" sz="1400">
                  <a:solidFill>
                    <a:schemeClr val="bg2"/>
                  </a:solidFill>
                </a:rPr>
                <a:t>1</a:t>
              </a:r>
              <a:r>
                <a:rPr lang="en-US" altLang="en-US" sz="1400" baseline="30000">
                  <a:solidFill>
                    <a:schemeClr val="bg2"/>
                  </a:solidFill>
                </a:rPr>
                <a:t>st</a:t>
              </a:r>
              <a:r>
                <a:rPr lang="en-US" altLang="en-US" sz="1400">
                  <a:solidFill>
                    <a:schemeClr val="bg2"/>
                  </a:solidFill>
                </a:rPr>
                <a:t> derivative</a:t>
              </a:r>
            </a:p>
            <a:p>
              <a:r>
                <a:rPr lang="en-US" altLang="en-US" sz="1400">
                  <a:solidFill>
                    <a:schemeClr val="bg2"/>
                  </a:solidFill>
                </a:rPr>
                <a:t>of Gaussian</a:t>
              </a:r>
            </a:p>
          </p:txBody>
        </p:sp>
        <p:sp>
          <p:nvSpPr>
            <p:cNvPr id="37896" name="Text Box 9"/>
            <p:cNvSpPr txBox="1">
              <a:spLocks noChangeArrowheads="1"/>
            </p:cNvSpPr>
            <p:nvPr/>
          </p:nvSpPr>
          <p:spPr bwMode="auto">
            <a:xfrm>
              <a:off x="3456" y="3024"/>
              <a:ext cx="720" cy="326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altLang="en-US" sz="1400">
                  <a:solidFill>
                    <a:schemeClr val="bg2"/>
                  </a:solidFill>
                </a:rPr>
                <a:t>2</a:t>
              </a:r>
              <a:r>
                <a:rPr lang="en-US" altLang="en-US" sz="1400" baseline="30000">
                  <a:solidFill>
                    <a:schemeClr val="bg2"/>
                  </a:solidFill>
                </a:rPr>
                <a:t>nd</a:t>
              </a:r>
              <a:r>
                <a:rPr lang="en-US" altLang="en-US" sz="1400">
                  <a:solidFill>
                    <a:schemeClr val="bg2"/>
                  </a:solidFill>
                </a:rPr>
                <a:t> derivative</a:t>
              </a:r>
            </a:p>
            <a:p>
              <a:r>
                <a:rPr lang="en-US" altLang="en-US" sz="1400">
                  <a:solidFill>
                    <a:schemeClr val="bg2"/>
                  </a:solidFill>
                </a:rPr>
                <a:t>of Gaussian</a:t>
              </a:r>
            </a:p>
          </p:txBody>
        </p:sp>
      </p:grpSp>
      <p:pic>
        <p:nvPicPr>
          <p:cNvPr id="37893" name="Picture 4"/>
          <p:cNvPicPr>
            <a:picLocks noChangeAspect="1" noChangeArrowheads="1"/>
          </p:cNvPicPr>
          <p:nvPr/>
        </p:nvPicPr>
        <p:blipFill>
          <a:blip r:embed="rId4"/>
          <a:srcRect l="40114" t="7893" r="48921" b="57895"/>
          <a:stretch>
            <a:fillRect/>
          </a:stretch>
        </p:blipFill>
        <p:spPr bwMode="auto">
          <a:xfrm>
            <a:off x="6265863" y="4313238"/>
            <a:ext cx="1181100" cy="15224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Sharpening Filters - Example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200" dirty="0" smtClean="0"/>
              <a:t>The results of sharpening might contain negative values (i.e., </a:t>
            </a:r>
            <a:r>
              <a:rPr lang="en-US" altLang="en-US" sz="2000" dirty="0" smtClean="0"/>
              <a:t>re-map them to [0, 255])</a:t>
            </a:r>
          </a:p>
        </p:txBody>
      </p:sp>
      <p:pic>
        <p:nvPicPr>
          <p:cNvPr id="41988" name="Picture 7"/>
          <p:cNvPicPr>
            <a:picLocks noChangeAspect="1" noChangeArrowheads="1"/>
          </p:cNvPicPr>
          <p:nvPr/>
        </p:nvPicPr>
        <p:blipFill>
          <a:blip r:embed="rId3"/>
          <a:srcRect l="52013" t="67503" r="1437" b="623"/>
          <a:stretch>
            <a:fillRect/>
          </a:stretch>
        </p:blipFill>
        <p:spPr bwMode="auto">
          <a:xfrm>
            <a:off x="5060950" y="3429000"/>
            <a:ext cx="1992313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8"/>
          <p:cNvPicPr>
            <a:picLocks noChangeAspect="1" noChangeArrowheads="1"/>
          </p:cNvPicPr>
          <p:nvPr/>
        </p:nvPicPr>
        <p:blipFill>
          <a:blip r:embed="rId3"/>
          <a:srcRect l="26482" t="1022" r="25739" b="67281"/>
          <a:stretch>
            <a:fillRect/>
          </a:stretch>
        </p:blipFill>
        <p:spPr bwMode="auto">
          <a:xfrm>
            <a:off x="1196975" y="3360738"/>
            <a:ext cx="2057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Text Box 9"/>
          <p:cNvSpPr txBox="1">
            <a:spLocks noChangeArrowheads="1"/>
          </p:cNvSpPr>
          <p:nvPr/>
        </p:nvSpPr>
        <p:spPr bwMode="auto">
          <a:xfrm>
            <a:off x="5126038" y="2960688"/>
            <a:ext cx="1912937" cy="4000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altLang="en-US" sz="2000"/>
              <a:t>sharpened image</a:t>
            </a:r>
          </a:p>
        </p:txBody>
      </p:sp>
      <p:sp>
        <p:nvSpPr>
          <p:cNvPr id="41991" name="Text Box 10"/>
          <p:cNvSpPr txBox="1">
            <a:spLocks noChangeArrowheads="1"/>
          </p:cNvSpPr>
          <p:nvPr/>
        </p:nvSpPr>
        <p:spPr bwMode="auto">
          <a:xfrm>
            <a:off x="1525588" y="2924175"/>
            <a:ext cx="1400175" cy="4000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altLang="en-US" sz="2000"/>
              <a:t>input image</a:t>
            </a:r>
          </a:p>
        </p:txBody>
      </p:sp>
      <p:sp>
        <p:nvSpPr>
          <p:cNvPr id="41992" name="Text Box 9"/>
          <p:cNvSpPr txBox="1">
            <a:spLocks noChangeArrowheads="1"/>
          </p:cNvSpPr>
          <p:nvPr/>
        </p:nvSpPr>
        <p:spPr bwMode="auto">
          <a:xfrm>
            <a:off x="4484688" y="5783263"/>
            <a:ext cx="3030537" cy="5222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altLang="en-US" sz="1400"/>
              <a:t>(for better visualization, the original</a:t>
            </a:r>
          </a:p>
          <a:p>
            <a:r>
              <a:rPr lang="en-US" altLang="en-US" sz="1400"/>
              <a:t>image is added to the sharpened image)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Common Smoothing Filters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Averaging</a:t>
            </a:r>
          </a:p>
          <a:p>
            <a:r>
              <a:rPr lang="en-US" altLang="en-US" smtClean="0"/>
              <a:t>Gaussian</a:t>
            </a:r>
          </a:p>
          <a:p>
            <a:r>
              <a:rPr lang="en-US" altLang="en-US" smtClean="0"/>
              <a:t>Median filtering (non-linear)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Smoothing Filters: </a:t>
            </a:r>
            <a:r>
              <a:rPr lang="en-US" altLang="en-US" sz="3200" smtClean="0">
                <a:solidFill>
                  <a:schemeClr val="accent2"/>
                </a:solidFill>
              </a:rPr>
              <a:t>Averaging</a:t>
            </a:r>
            <a:endParaRPr lang="en-US" altLang="en-US" sz="3200" smtClean="0"/>
          </a:p>
        </p:txBody>
      </p:sp>
      <p:pic>
        <p:nvPicPr>
          <p:cNvPr id="45059" name="Picture 4" descr="gonzalez_p192"/>
          <p:cNvPicPr>
            <a:picLocks noChangeAspect="1" noChangeArrowheads="1"/>
          </p:cNvPicPr>
          <p:nvPr/>
        </p:nvPicPr>
        <p:blipFill>
          <a:blip r:embed="rId3">
            <a:lum bright="-12000"/>
          </a:blip>
          <a:srcRect l="13345" t="45819" r="11029"/>
          <a:stretch>
            <a:fillRect/>
          </a:stretch>
        </p:blipFill>
        <p:spPr bwMode="auto">
          <a:xfrm>
            <a:off x="5334000" y="3810000"/>
            <a:ext cx="2590800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5" descr="gonzalez_p192"/>
          <p:cNvPicPr>
            <a:picLocks noChangeAspect="1" noChangeArrowheads="1"/>
          </p:cNvPicPr>
          <p:nvPr/>
        </p:nvPicPr>
        <p:blipFill>
          <a:blip r:embed="rId3">
            <a:lum bright="-12000"/>
          </a:blip>
          <a:srcRect t="7330" r="57739" b="61513"/>
          <a:stretch>
            <a:fillRect/>
          </a:stretch>
        </p:blipFill>
        <p:spPr bwMode="auto">
          <a:xfrm>
            <a:off x="3733800" y="2209800"/>
            <a:ext cx="1447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6" descr="gonzalez_p192"/>
          <p:cNvPicPr>
            <a:picLocks noChangeAspect="1" noChangeArrowheads="1"/>
          </p:cNvPicPr>
          <p:nvPr/>
        </p:nvPicPr>
        <p:blipFill>
          <a:blip r:embed="rId3">
            <a:lum bright="-12000"/>
          </a:blip>
          <a:srcRect l="42261" b="57848"/>
          <a:stretch>
            <a:fillRect/>
          </a:stretch>
        </p:blipFill>
        <p:spPr bwMode="auto">
          <a:xfrm>
            <a:off x="2057400" y="4114800"/>
            <a:ext cx="19780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Smoothing filters: </a:t>
            </a:r>
            <a:r>
              <a:rPr lang="en-US" altLang="en-US" smtClean="0">
                <a:solidFill>
                  <a:schemeClr val="accent2"/>
                </a:solidFill>
              </a:rPr>
              <a:t>Gaussian</a:t>
            </a:r>
          </a:p>
        </p:txBody>
      </p:sp>
      <p:sp>
        <p:nvSpPr>
          <p:cNvPr id="405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7526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The weights are samples of a 2D Gaussian function: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b="1" dirty="0" smtClean="0">
              <a:cs typeface="Times New Roman" pitchFamily="18" charset="0"/>
            </a:endParaRPr>
          </a:p>
          <a:p>
            <a:pPr marL="0" indent="0">
              <a:buFontTx/>
              <a:buNone/>
              <a:defRPr/>
            </a:pPr>
            <a:endParaRPr lang="en-US" dirty="0" smtClean="0">
              <a:cs typeface="Times New Roman" pitchFamily="18" charset="0"/>
            </a:endParaRPr>
          </a:p>
        </p:txBody>
      </p:sp>
      <p:pic>
        <p:nvPicPr>
          <p:cNvPr id="5120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6688" y="3851275"/>
            <a:ext cx="2667000" cy="15271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5120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2644775"/>
            <a:ext cx="2239963" cy="24384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51206" name="Picture 4"/>
          <p:cNvPicPr>
            <a:picLocks noChangeAspect="1" noChangeArrowheads="1"/>
          </p:cNvPicPr>
          <p:nvPr/>
        </p:nvPicPr>
        <p:blipFill>
          <a:blip r:embed="rId5"/>
          <a:srcRect l="3061" t="12544" r="36736" b="64525"/>
          <a:stretch>
            <a:fillRect/>
          </a:stretch>
        </p:blipFill>
        <p:spPr bwMode="auto">
          <a:xfrm>
            <a:off x="949325" y="2479675"/>
            <a:ext cx="4038600" cy="95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7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68625" y="5895975"/>
            <a:ext cx="54864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8" name="TextBox 1"/>
          <p:cNvSpPr txBox="1">
            <a:spLocks noChangeArrowheads="1"/>
          </p:cNvSpPr>
          <p:nvPr/>
        </p:nvSpPr>
        <p:spPr bwMode="auto">
          <a:xfrm>
            <a:off x="609600" y="5713413"/>
            <a:ext cx="21605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/>
              <a:t>mask size is</a:t>
            </a:r>
          </a:p>
          <a:p>
            <a:r>
              <a:rPr lang="en-US" altLang="en-US"/>
              <a:t>a function of </a:t>
            </a:r>
            <a:r>
              <a:rPr lang="el-GR" altLang="en-US" b="1">
                <a:cs typeface="Times New Roman" pitchFamily="18" charset="0"/>
              </a:rPr>
              <a:t>σ</a:t>
            </a:r>
            <a:r>
              <a:rPr lang="en-US" altLang="en-US"/>
              <a:t>:</a:t>
            </a:r>
          </a:p>
        </p:txBody>
      </p:sp>
      <p:sp>
        <p:nvSpPr>
          <p:cNvPr id="51209" name="TextBox 8"/>
          <p:cNvSpPr txBox="1">
            <a:spLocks noChangeArrowheads="1"/>
          </p:cNvSpPr>
          <p:nvPr/>
        </p:nvSpPr>
        <p:spPr bwMode="auto">
          <a:xfrm>
            <a:off x="7848600" y="3679825"/>
            <a:ext cx="1063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n-US">
                <a:cs typeface="Times New Roman" pitchFamily="18" charset="0"/>
              </a:rPr>
              <a:t>σ</a:t>
            </a:r>
            <a:r>
              <a:rPr lang="en-US" altLang="en-US">
                <a:cs typeface="Times New Roman" pitchFamily="18" charset="0"/>
              </a:rPr>
              <a:t> = 1.4</a:t>
            </a:r>
            <a:endParaRPr lang="en-US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Smoothing filters: </a:t>
            </a:r>
            <a:r>
              <a:rPr lang="en-US" altLang="en-US" smtClean="0">
                <a:solidFill>
                  <a:schemeClr val="accent2"/>
                </a:solidFill>
              </a:rPr>
              <a:t>Gaussian</a:t>
            </a:r>
            <a:r>
              <a:rPr lang="en-US" altLang="en-US" smtClean="0"/>
              <a:t> (cont’d)</a:t>
            </a:r>
          </a:p>
        </p:txBody>
      </p:sp>
      <p:pic>
        <p:nvPicPr>
          <p:cNvPr id="5325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9863" y="3302000"/>
            <a:ext cx="3995737" cy="31464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53252" name="Rectangle 6"/>
          <p:cNvSpPr>
            <a:spLocks noChangeArrowheads="1"/>
          </p:cNvSpPr>
          <p:nvPr/>
        </p:nvSpPr>
        <p:spPr bwMode="auto">
          <a:xfrm>
            <a:off x="609600" y="1752600"/>
            <a:ext cx="7708900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/>
              <a:t> </a:t>
            </a:r>
            <a:r>
              <a:rPr lang="el-GR" altLang="en-US" b="1">
                <a:cs typeface="Times New Roman" pitchFamily="18" charset="0"/>
              </a:rPr>
              <a:t>σ</a:t>
            </a:r>
            <a:r>
              <a:rPr lang="en-US" altLang="en-US">
                <a:cs typeface="Times New Roman" pitchFamily="18" charset="0"/>
              </a:rPr>
              <a:t>  controls the amount of smoothing 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/>
              <a:t> As </a:t>
            </a:r>
            <a:r>
              <a:rPr lang="el-GR" altLang="en-US" b="1"/>
              <a:t>σ</a:t>
            </a:r>
            <a:r>
              <a:rPr lang="en-US" altLang="en-US"/>
              <a:t> increases, more samples must be obtained to represent </a:t>
            </a:r>
          </a:p>
          <a:p>
            <a:pPr>
              <a:spcBef>
                <a:spcPct val="20000"/>
              </a:spcBef>
            </a:pPr>
            <a:r>
              <a:rPr lang="en-US" altLang="en-US"/>
              <a:t>  the Gaussian function accurately.</a:t>
            </a:r>
          </a:p>
        </p:txBody>
      </p:sp>
      <p:sp>
        <p:nvSpPr>
          <p:cNvPr id="53253" name="TextBox 4"/>
          <p:cNvSpPr txBox="1">
            <a:spLocks noChangeArrowheads="1"/>
          </p:cNvSpPr>
          <p:nvPr/>
        </p:nvSpPr>
        <p:spPr bwMode="auto">
          <a:xfrm>
            <a:off x="1636713" y="4711700"/>
            <a:ext cx="833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en-US">
                <a:cs typeface="Times New Roman" pitchFamily="18" charset="0"/>
              </a:rPr>
              <a:t>σ</a:t>
            </a:r>
            <a:r>
              <a:rPr lang="en-US" altLang="en-US">
                <a:cs typeface="Times New Roman" pitchFamily="18" charset="0"/>
              </a:rPr>
              <a:t> = 3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Smoothing filters: </a:t>
            </a:r>
            <a:r>
              <a:rPr lang="en-US" altLang="en-US" smtClean="0">
                <a:solidFill>
                  <a:schemeClr val="accent2"/>
                </a:solidFill>
              </a:rPr>
              <a:t>Gaussian</a:t>
            </a:r>
            <a:r>
              <a:rPr lang="en-US" altLang="en-US" smtClean="0"/>
              <a:t> (cont’d)</a:t>
            </a: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27438" y="1905000"/>
            <a:ext cx="1905000" cy="16398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5530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4138" y="3686175"/>
            <a:ext cx="6453187" cy="2713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06" charset="-128"/>
              </a:rPr>
              <a:t>Morphological Operators</a:t>
            </a:r>
            <a:endParaRPr lang="en-US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Structuring Element</a:t>
            </a:r>
          </a:p>
          <a:p>
            <a:pPr eaLnBrk="1" hangingPunct="1"/>
            <a:r>
              <a:rPr lang="en-US" sz="2800" dirty="0" smtClean="0"/>
              <a:t>Erosion</a:t>
            </a:r>
          </a:p>
          <a:p>
            <a:pPr eaLnBrk="1" hangingPunct="1"/>
            <a:r>
              <a:rPr lang="en-US" sz="2800" dirty="0" smtClean="0"/>
              <a:t>Dilation</a:t>
            </a:r>
          </a:p>
          <a:p>
            <a:pPr eaLnBrk="1" hangingPunct="1"/>
            <a:r>
              <a:rPr lang="en-US" sz="2800" dirty="0" smtClean="0"/>
              <a:t>Opening</a:t>
            </a:r>
          </a:p>
          <a:p>
            <a:pPr eaLnBrk="1" hangingPunct="1"/>
            <a:r>
              <a:rPr lang="en-US" sz="2800" dirty="0" smtClean="0"/>
              <a:t>Closing</a:t>
            </a:r>
          </a:p>
          <a:p>
            <a:pPr eaLnBrk="1" hangingPunct="1"/>
            <a:r>
              <a:rPr lang="en-US" sz="2800" dirty="0" smtClean="0"/>
              <a:t>Outlook: Hit-and-miss Operation, Thinning, Thickening</a:t>
            </a:r>
          </a:p>
        </p:txBody>
      </p:sp>
      <p:sp>
        <p:nvSpPr>
          <p:cNvPr id="2867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A1AF14-0DE1-41E6-921A-FE28530C6237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5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Smoothing Filters: Median Filtering (cont’d)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r>
              <a:rPr lang="en-US" altLang="en-US" smtClean="0"/>
              <a:t>Replace each pixel by the </a:t>
            </a:r>
            <a:r>
              <a:rPr lang="en-US" altLang="en-US" smtClean="0">
                <a:solidFill>
                  <a:srgbClr val="FFC000"/>
                </a:solidFill>
              </a:rPr>
              <a:t>median</a:t>
            </a:r>
            <a:r>
              <a:rPr lang="en-US" altLang="en-US" smtClean="0"/>
              <a:t> in a neighborhood around the pixel.</a:t>
            </a:r>
          </a:p>
          <a:p>
            <a:r>
              <a:rPr lang="en-US" altLang="en-US" smtClean="0"/>
              <a:t>The size of the neighborhood controls the amount of smoothing.</a:t>
            </a:r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3200400"/>
            <a:ext cx="5105400" cy="30972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Structuring Element (Kernel)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7772400" cy="2667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Structuring Elements can have varying sizes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Usually, element values are 0,1 and none(!)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Structural Elements have an origin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For thinning, other values are possible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Empty spots in the Structuring Elements are </a:t>
            </a:r>
            <a:r>
              <a:rPr lang="en-US" sz="2800" i="1" smtClean="0"/>
              <a:t>don’t care</a:t>
            </a:r>
            <a:r>
              <a:rPr lang="en-US" sz="2800" smtClean="0"/>
              <a:t>’s!</a:t>
            </a:r>
          </a:p>
        </p:txBody>
      </p:sp>
      <p:sp>
        <p:nvSpPr>
          <p:cNvPr id="2970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6BB53D8-E1E2-42C6-97C9-E46F21ECA189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6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pic>
        <p:nvPicPr>
          <p:cNvPr id="29702" name="Picture 4" descr="strctel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3810000"/>
            <a:ext cx="4708525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Text Box 5"/>
          <p:cNvSpPr txBox="1">
            <a:spLocks noChangeArrowheads="1"/>
          </p:cNvSpPr>
          <p:nvPr/>
        </p:nvSpPr>
        <p:spPr bwMode="auto">
          <a:xfrm>
            <a:off x="1238250" y="4308475"/>
            <a:ext cx="7429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Box</a:t>
            </a:r>
          </a:p>
          <a:p>
            <a:endParaRPr lang="en-US">
              <a:solidFill>
                <a:schemeClr val="accent2"/>
              </a:solidFill>
            </a:endParaRPr>
          </a:p>
          <a:p>
            <a:r>
              <a:rPr lang="en-US">
                <a:solidFill>
                  <a:schemeClr val="accent2"/>
                </a:solidFill>
              </a:rPr>
              <a:t>Disc</a:t>
            </a:r>
          </a:p>
        </p:txBody>
      </p:sp>
      <p:sp>
        <p:nvSpPr>
          <p:cNvPr id="29704" name="Line 6"/>
          <p:cNvSpPr>
            <a:spLocks noChangeShapeType="1"/>
          </p:cNvSpPr>
          <p:nvPr/>
        </p:nvSpPr>
        <p:spPr bwMode="auto">
          <a:xfrm flipV="1">
            <a:off x="1981200" y="4495800"/>
            <a:ext cx="685800" cy="762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9705" name="Line 7"/>
          <p:cNvSpPr>
            <a:spLocks noChangeShapeType="1"/>
          </p:cNvSpPr>
          <p:nvPr/>
        </p:nvSpPr>
        <p:spPr bwMode="auto">
          <a:xfrm>
            <a:off x="1981200" y="5257800"/>
            <a:ext cx="533400" cy="3048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Erosion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Erosion</a:t>
            </a:r>
            <a:r>
              <a:rPr lang="en-US" sz="2800" dirty="0" smtClean="0"/>
              <a:t> is the set of all points in the image, where the structuring element “fits into”.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Consider each foreground pixel in the input image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If the structuring element fits in, write a “1” at the origin of the structuring element!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Simple application of </a:t>
            </a:r>
            <a:r>
              <a:rPr lang="en-US" sz="2800" b="1" dirty="0" smtClean="0"/>
              <a:t>pattern matching</a:t>
            </a:r>
          </a:p>
          <a:p>
            <a:pPr marL="274320" lvl="1" indent="-274320">
              <a:lnSpc>
                <a:spcPct val="90000"/>
              </a:lnSpc>
              <a:spcBef>
                <a:spcPts val="580"/>
              </a:spcBef>
              <a:buClr>
                <a:schemeClr val="accent1"/>
              </a:buClr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-106" charset="-128"/>
              </a:rPr>
              <a:t>Erosion</a:t>
            </a:r>
            <a:r>
              <a:rPr lang="en-US" dirty="0" smtClean="0">
                <a:ea typeface="ＭＳ Ｐゴシック" pitchFamily="-106" charset="-128"/>
              </a:rPr>
              <a:t> shrinks foreground, enlarges Background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Input: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dirty="0" smtClean="0"/>
              <a:t>Binary Image (Gray value)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dirty="0" smtClean="0"/>
              <a:t>Structuring Element, containing only 1s</a:t>
            </a:r>
          </a:p>
          <a:p>
            <a:pPr lvl="1" eaLnBrk="1" hangingPunct="1">
              <a:lnSpc>
                <a:spcPct val="90000"/>
              </a:lnSpc>
            </a:pPr>
            <a:endParaRPr lang="en-US" sz="2400" dirty="0" smtClean="0"/>
          </a:p>
        </p:txBody>
      </p:sp>
      <p:sp>
        <p:nvSpPr>
          <p:cNvPr id="3174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32D2CB-3BE7-4AA1-B529-FB008B265A07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7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Example of erosion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5486400"/>
            <a:ext cx="7772400" cy="6096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GB" smtClean="0"/>
              <a:t>White = 0, black = 1, dual property, image as a result of erosion gets darker</a:t>
            </a:r>
          </a:p>
        </p:txBody>
      </p:sp>
      <p:sp>
        <p:nvSpPr>
          <p:cNvPr id="3277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8DF99FB-9381-4090-B80D-B0D758BC8467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8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pic>
        <p:nvPicPr>
          <p:cNvPr id="32774" name="Picture 4" descr="wdg2thr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362200"/>
            <a:ext cx="3382963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5" descr="wdg2ero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5238" y="2362200"/>
            <a:ext cx="3382962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6" name="AutoShape 6"/>
          <p:cNvSpPr>
            <a:spLocks noChangeArrowheads="1"/>
          </p:cNvSpPr>
          <p:nvPr/>
        </p:nvSpPr>
        <p:spPr bwMode="auto">
          <a:xfrm>
            <a:off x="4114800" y="3124200"/>
            <a:ext cx="838200" cy="685800"/>
          </a:xfrm>
          <a:prstGeom prst="rightArrow">
            <a:avLst>
              <a:gd name="adj1" fmla="val 50000"/>
              <a:gd name="adj2" fmla="val 3055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Example: Erosion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pPr eaLnBrk="1" hangingPunct="1"/>
            <a:r>
              <a:rPr lang="en-US" b="1" smtClean="0"/>
              <a:t>Erosion</a:t>
            </a:r>
            <a:r>
              <a:rPr lang="en-US" smtClean="0"/>
              <a:t> is an important morphological operation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Applied </a:t>
            </a:r>
            <a:r>
              <a:rPr lang="en-US" b="1" smtClean="0"/>
              <a:t>Structuring Element</a:t>
            </a:r>
            <a:r>
              <a:rPr lang="en-US" smtClean="0"/>
              <a:t>:</a:t>
            </a:r>
          </a:p>
        </p:txBody>
      </p:sp>
      <p:sp>
        <p:nvSpPr>
          <p:cNvPr id="194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E2F12E-EA2C-4A47-91FB-BAFB4D07F9C3}" type="slidenum">
              <a:rPr lang="en-US" smtClean="0">
                <a:latin typeface="Times New Roman" pitchFamily="18" charset="0"/>
                <a:ea typeface="MS PGothic" pitchFamily="34" charset="-128"/>
              </a:rPr>
              <a:pPr/>
              <a:t>9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pic>
        <p:nvPicPr>
          <p:cNvPr id="19462" name="Picture 4" descr="erodb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2286000"/>
            <a:ext cx="525780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5" descr="kern3x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5105400"/>
            <a:ext cx="38100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87</TotalTime>
  <Words>1404</Words>
  <Application>Microsoft Office PowerPoint</Application>
  <PresentationFormat>On-screen Show (4:3)</PresentationFormat>
  <Paragraphs>583</Paragraphs>
  <Slides>51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4" baseType="lpstr">
      <vt:lpstr>Equity</vt:lpstr>
      <vt:lpstr>Document</vt:lpstr>
      <vt:lpstr>Microsoft Draw Drawing</vt:lpstr>
      <vt:lpstr>DIGITAL IMAGE PROCESSING Elective 3 (5th Sem.)</vt:lpstr>
      <vt:lpstr>Image definition</vt:lpstr>
      <vt:lpstr>Monochromatic images</vt:lpstr>
      <vt:lpstr>Chromatic images</vt:lpstr>
      <vt:lpstr>Morphological Operators</vt:lpstr>
      <vt:lpstr>Structuring Element (Kernel)</vt:lpstr>
      <vt:lpstr>Erosion</vt:lpstr>
      <vt:lpstr>Example of erosion</vt:lpstr>
      <vt:lpstr>Example: Erosion</vt:lpstr>
      <vt:lpstr>Example for Erosion</vt:lpstr>
      <vt:lpstr>Example for Erosion</vt:lpstr>
      <vt:lpstr>Example for Erosion</vt:lpstr>
      <vt:lpstr>Example for Erosion</vt:lpstr>
      <vt:lpstr>Example for Erosion</vt:lpstr>
      <vt:lpstr>Example for Erosion</vt:lpstr>
      <vt:lpstr>Example for Erosion</vt:lpstr>
      <vt:lpstr>Erosion on Gray Value Images</vt:lpstr>
      <vt:lpstr>Counting Coins</vt:lpstr>
      <vt:lpstr>Dilation</vt:lpstr>
      <vt:lpstr>Example: Dilation</vt:lpstr>
      <vt:lpstr>Example for Dilation</vt:lpstr>
      <vt:lpstr>Example for Dilation</vt:lpstr>
      <vt:lpstr>Example for Dilation</vt:lpstr>
      <vt:lpstr>Example for Dilation</vt:lpstr>
      <vt:lpstr>Example for Dilation</vt:lpstr>
      <vt:lpstr>Example for Dilation</vt:lpstr>
      <vt:lpstr>Example for Dilation</vt:lpstr>
      <vt:lpstr>Example for Dilation</vt:lpstr>
      <vt:lpstr>Dilation Example</vt:lpstr>
      <vt:lpstr>Dilation on Gray Value Images</vt:lpstr>
      <vt:lpstr>Edge Detection</vt:lpstr>
      <vt:lpstr>Opening</vt:lpstr>
      <vt:lpstr>Opening</vt:lpstr>
      <vt:lpstr>Closing</vt:lpstr>
      <vt:lpstr>Closing</vt:lpstr>
      <vt:lpstr>Hit-and-Miss </vt:lpstr>
      <vt:lpstr>Thinning</vt:lpstr>
      <vt:lpstr>Thinning </vt:lpstr>
      <vt:lpstr>Thickening </vt:lpstr>
      <vt:lpstr>Filters</vt:lpstr>
      <vt:lpstr>Smoothing Filters (low-pass)</vt:lpstr>
      <vt:lpstr>Smoothing filters – Example</vt:lpstr>
      <vt:lpstr>Sharpening Filters (high-pass)</vt:lpstr>
      <vt:lpstr>Sharpening Filters - Example</vt:lpstr>
      <vt:lpstr>Common Smoothing Filters</vt:lpstr>
      <vt:lpstr>Smoothing Filters: Averaging</vt:lpstr>
      <vt:lpstr>Smoothing filters: Gaussian</vt:lpstr>
      <vt:lpstr>Smoothing filters: Gaussian (cont’d)</vt:lpstr>
      <vt:lpstr>Smoothing filters: Gaussian (cont’d)</vt:lpstr>
      <vt:lpstr>Smoothing Filters: Median Filtering (cont’d)</vt:lpstr>
      <vt:lpstr>Thank You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</dc:title>
  <dc:creator>Manas</dc:creator>
  <cp:lastModifiedBy>ismail - [2010]</cp:lastModifiedBy>
  <cp:revision>17</cp:revision>
  <dcterms:created xsi:type="dcterms:W3CDTF">2006-08-16T00:00:00Z</dcterms:created>
  <dcterms:modified xsi:type="dcterms:W3CDTF">2019-08-21T14:04:06Z</dcterms:modified>
</cp:coreProperties>
</file>